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2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0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7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844B-8E58-49AC-8E9D-FDC84C184A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7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6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1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8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4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7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CD14-EA84-4A51-8C29-36D1109C8C2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1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azley.ox.ac.uk/xdb/ASP/viewPageDetailedImage4_/Vases/SPIFF/Images100/205/205279.I/" TargetMode="External"/><Relationship Id="rId3" Type="http://schemas.openxmlformats.org/officeDocument/2006/relationships/image" Target="../media/image36.jpeg"/><Relationship Id="rId7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0301" y="314318"/>
            <a:ext cx="8128101" cy="1711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Women in the Household</a:t>
            </a:r>
            <a:br>
              <a:rPr lang="en-GB" sz="6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48" y="5733257"/>
            <a:ext cx="2693377" cy="8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4983428"/>
            <a:ext cx="1342549" cy="14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grab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1734391"/>
            <a:ext cx="4103563" cy="337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drawing.jpg                                                    00000002LEXAR                          00000000:"/>
          <p:cNvPicPr>
            <a:picLocks noChangeAspect="1" noChangeArrowheads="1"/>
          </p:cNvPicPr>
          <p:nvPr/>
        </p:nvPicPr>
        <p:blipFill rotWithShape="1">
          <a:blip r:embed="rId2" cstate="print"/>
          <a:srcRect t="14409"/>
          <a:stretch/>
        </p:blipFill>
        <p:spPr bwMode="auto">
          <a:xfrm>
            <a:off x="2083055" y="1165386"/>
            <a:ext cx="7988424" cy="299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722912" y="1165386"/>
            <a:ext cx="941040" cy="1183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807968" y="1988840"/>
            <a:ext cx="86409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6" descr="P1271549.JPG                                                   00085B5DMacintosh HD                   C2DA1BFD: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4407055"/>
            <a:ext cx="2229454" cy="1671400"/>
          </a:xfrm>
          <a:prstGeom prst="rect">
            <a:avLst/>
          </a:prstGeom>
          <a:noFill/>
        </p:spPr>
      </p:pic>
      <p:pic>
        <p:nvPicPr>
          <p:cNvPr id="8" name="Picture 3" descr="P1271550.JPG                                                   00000024Untitled                       00000000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3680" y="4437112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33439" y="630723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Veil			Tying belt</a:t>
            </a:r>
          </a:p>
        </p:txBody>
      </p:sp>
    </p:spTree>
    <p:extLst>
      <p:ext uri="{BB962C8B-B14F-4D97-AF65-F5344CB8AC3E}">
        <p14:creationId xmlns:p14="http://schemas.microsoft.com/office/powerpoint/2010/main" val="38037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drawing.jpg                                                    00000002LEXAR                          00000000:"/>
          <p:cNvPicPr>
            <a:picLocks noChangeAspect="1" noChangeArrowheads="1"/>
          </p:cNvPicPr>
          <p:nvPr/>
        </p:nvPicPr>
        <p:blipFill rotWithShape="1">
          <a:blip r:embed="rId2" cstate="print"/>
          <a:srcRect t="21955"/>
          <a:stretch/>
        </p:blipFill>
        <p:spPr bwMode="auto">
          <a:xfrm>
            <a:off x="2205011" y="336863"/>
            <a:ext cx="7988424" cy="27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551445" y="821102"/>
            <a:ext cx="504056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544272" y="1377907"/>
            <a:ext cx="39604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83089" y="821102"/>
            <a:ext cx="39604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 descr="P1271551.JPG                                                   00000024Untitled                       00000000:"/>
          <p:cNvPicPr>
            <a:picLocks noChangeAspect="1" noChangeArrowheads="1"/>
          </p:cNvPicPr>
          <p:nvPr/>
        </p:nvPicPr>
        <p:blipFill rotWithShape="1">
          <a:blip r:embed="rId3" cstate="print"/>
          <a:srcRect l="15217" r="18379"/>
          <a:stretch/>
        </p:blipFill>
        <p:spPr bwMode="auto">
          <a:xfrm>
            <a:off x="3791745" y="3985237"/>
            <a:ext cx="2008793" cy="22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32" y="3713320"/>
            <a:ext cx="1664087" cy="2079498"/>
          </a:xfrm>
          <a:prstGeom prst="rect">
            <a:avLst/>
          </a:prstGeom>
        </p:spPr>
      </p:pic>
      <p:pic>
        <p:nvPicPr>
          <p:cNvPr id="10" name="Picture 4" descr="P1271552.JPG                                                   00000024Untitled                       00000000:"/>
          <p:cNvPicPr>
            <a:picLocks noChangeAspect="1" noChangeArrowheads="1"/>
          </p:cNvPicPr>
          <p:nvPr/>
        </p:nvPicPr>
        <p:blipFill rotWithShape="1">
          <a:blip r:embed="rId5" cstate="print"/>
          <a:srcRect l="29115" r="13961"/>
          <a:stretch/>
        </p:blipFill>
        <p:spPr bwMode="auto">
          <a:xfrm>
            <a:off x="7527764" y="5119667"/>
            <a:ext cx="12145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P1271553.JPG                                                   00000024Untitled                       00000000:"/>
          <p:cNvPicPr>
            <a:picLocks noChangeAspect="1" noChangeArrowheads="1"/>
          </p:cNvPicPr>
          <p:nvPr/>
        </p:nvPicPr>
        <p:blipFill rotWithShape="1">
          <a:blip r:embed="rId6" cstate="print"/>
          <a:srcRect l="14237" t="2452" r="10763" b="-2452"/>
          <a:stretch/>
        </p:blipFill>
        <p:spPr bwMode="auto">
          <a:xfrm>
            <a:off x="8971233" y="5163622"/>
            <a:ext cx="1439438" cy="143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59532" y="6254097"/>
            <a:ext cx="166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mirror</a:t>
            </a:r>
          </a:p>
        </p:txBody>
      </p:sp>
      <p:pic>
        <p:nvPicPr>
          <p:cNvPr id="13" name="Content Placeholder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r="29876"/>
          <a:stretch/>
        </p:blipFill>
        <p:spPr>
          <a:xfrm>
            <a:off x="7633200" y="3111923"/>
            <a:ext cx="899779" cy="1746629"/>
          </a:xfrm>
          <a:prstGeom prst="rect">
            <a:avLst/>
          </a:prstGeom>
        </p:spPr>
      </p:pic>
      <p:pic>
        <p:nvPicPr>
          <p:cNvPr id="14" name="Content Placeholder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14594" r="10312"/>
          <a:stretch/>
        </p:blipFill>
        <p:spPr>
          <a:xfrm>
            <a:off x="8762573" y="3137916"/>
            <a:ext cx="1648098" cy="14842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51251" y="4587202"/>
            <a:ext cx="135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Perfume pots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3673" y="1701943"/>
            <a:ext cx="4659801" cy="228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4"/>
          </p:cNvCxnSpPr>
          <p:nvPr/>
        </p:nvCxnSpPr>
        <p:spPr>
          <a:xfrm>
            <a:off x="8281111" y="1469175"/>
            <a:ext cx="0" cy="1597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940316" y="2025980"/>
            <a:ext cx="468052" cy="1186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/>
          <a:srcRect t="22567"/>
          <a:stretch/>
        </p:blipFill>
        <p:spPr>
          <a:xfrm>
            <a:off x="1703512" y="268218"/>
            <a:ext cx="8672762" cy="2944759"/>
          </a:xfrm>
          <a:noFill/>
          <a:ln/>
        </p:spPr>
      </p:pic>
      <p:sp>
        <p:nvSpPr>
          <p:cNvPr id="4" name="Oval 3"/>
          <p:cNvSpPr/>
          <p:nvPr/>
        </p:nvSpPr>
        <p:spPr>
          <a:xfrm>
            <a:off x="6312024" y="188640"/>
            <a:ext cx="864096" cy="1258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90152" y="0"/>
            <a:ext cx="864096" cy="1114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1261533.JPG                                                   000C7C38Macintosh HD                   C2DA1BFD:"/>
          <p:cNvPicPr>
            <a:picLocks noChangeAspect="1" noChangeArrowheads="1"/>
          </p:cNvPicPr>
          <p:nvPr/>
        </p:nvPicPr>
        <p:blipFill rotWithShape="1">
          <a:blip r:embed="rId3" cstate="print"/>
          <a:srcRect l="27898" r="28281"/>
          <a:stretch/>
        </p:blipFill>
        <p:spPr bwMode="auto">
          <a:xfrm>
            <a:off x="6096000" y="3212976"/>
            <a:ext cx="1494152" cy="25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P1261531.JPG                                                   000C7C38Macintosh HD                   C2DA1BFD:"/>
          <p:cNvPicPr>
            <a:picLocks noChangeAspect="1" noChangeArrowheads="1"/>
          </p:cNvPicPr>
          <p:nvPr/>
        </p:nvPicPr>
        <p:blipFill rotWithShape="1">
          <a:blip r:embed="rId4" cstate="print"/>
          <a:srcRect l="22665" t="16548" r="9281" b="25710"/>
          <a:stretch/>
        </p:blipFill>
        <p:spPr bwMode="auto">
          <a:xfrm>
            <a:off x="7752184" y="3212976"/>
            <a:ext cx="2438400" cy="155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02a00020_l_2.jpg                                               000C89C7Macintosh HD                   C2DA1BF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5800" y="3187981"/>
            <a:ext cx="1404156" cy="234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9888" y1="40685" x2="72953" y2="81692"/>
                        <a14:backgroundMark x1="50803" y1="28694" x2="73274" y2="56638"/>
                        <a14:backgroundMark x1="54815" y1="49465" x2="55297" y2="52570"/>
                        <a14:backgroundMark x1="55136" y1="46895" x2="55778" y2="52141"/>
                        <a14:backgroundMark x1="59230" y1="55139" x2="58427" y2="55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86" t="38218" r="34380" b="39011"/>
          <a:stretch/>
        </p:blipFill>
        <p:spPr>
          <a:xfrm>
            <a:off x="4682644" y="5770200"/>
            <a:ext cx="630468" cy="789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http://www.beazley.ox.ac.uk/Watermark/displayImage.asp?id=%7b89DD91DE-5F9E-4002-AEE9-A564BCB4A4CE%7d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" b="5252"/>
          <a:stretch/>
        </p:blipFill>
        <p:spPr bwMode="auto">
          <a:xfrm>
            <a:off x="7993245" y="4873231"/>
            <a:ext cx="217488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8971384" y="5013176"/>
            <a:ext cx="1013048" cy="83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631504" y="515719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Phormiskos</a:t>
            </a:r>
            <a:r>
              <a:rPr lang="en-GB" sz="2400" dirty="0"/>
              <a:t> – container for knucklebones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6165085"/>
            <a:ext cx="149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Castanets</a:t>
            </a:r>
          </a:p>
        </p:txBody>
      </p:sp>
    </p:spTree>
    <p:extLst>
      <p:ext uri="{BB962C8B-B14F-4D97-AF65-F5344CB8AC3E}">
        <p14:creationId xmlns:p14="http://schemas.microsoft.com/office/powerpoint/2010/main" val="29774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Housework and Collecting Water</a:t>
            </a:r>
          </a:p>
        </p:txBody>
      </p:sp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403292"/>
            <a:ext cx="2520281" cy="244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grabbe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6180" y="1408940"/>
            <a:ext cx="4573042" cy="332099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223792" y="155679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Washing clothes?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4152" y="486916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the fountain</a:t>
            </a:r>
          </a:p>
        </p:txBody>
      </p:sp>
      <p:pic>
        <p:nvPicPr>
          <p:cNvPr id="7" name="Picture 3" descr="cooki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813" y="3953488"/>
            <a:ext cx="2880319" cy="2570009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655840" y="501317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Cooking</a:t>
            </a:r>
          </a:p>
        </p:txBody>
      </p:sp>
    </p:spTree>
    <p:extLst>
      <p:ext uri="{BB962C8B-B14F-4D97-AF65-F5344CB8AC3E}">
        <p14:creationId xmlns:p14="http://schemas.microsoft.com/office/powerpoint/2010/main" val="25271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Woolwork</a:t>
            </a:r>
            <a:endParaRPr lang="en-GB" dirty="0" smtClean="0"/>
          </a:p>
        </p:txBody>
      </p:sp>
      <p:pic>
        <p:nvPicPr>
          <p:cNvPr id="6" name="Picture 7" descr="epinet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552" y="4741831"/>
            <a:ext cx="1944216" cy="1370065"/>
          </a:xfrm>
          <a:noFill/>
        </p:spPr>
      </p:pic>
      <p:pic>
        <p:nvPicPr>
          <p:cNvPr id="14" name="Picture 13" descr="WomenWeaving~TLGAofM86~r50s6m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4450" y="2007129"/>
            <a:ext cx="3141332" cy="31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loomweighthts Cythera 5CB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00438" y="5338620"/>
            <a:ext cx="889357" cy="58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3" descr="IMG_1164.JPG"/>
          <p:cNvPicPr>
            <a:picLocks noChangeAspect="1"/>
          </p:cNvPicPr>
          <p:nvPr/>
        </p:nvPicPr>
        <p:blipFill rotWithShape="1">
          <a:blip r:embed="rId5" cstate="screen"/>
          <a:srcRect l="45578" t="60980" r="35701" b="19676"/>
          <a:stretch/>
        </p:blipFill>
        <p:spPr>
          <a:xfrm>
            <a:off x="5515866" y="5345775"/>
            <a:ext cx="988540" cy="766120"/>
          </a:xfrm>
          <a:prstGeom prst="rect">
            <a:avLst/>
          </a:prstGeom>
        </p:spPr>
      </p:pic>
      <p:pic>
        <p:nvPicPr>
          <p:cNvPr id="17" name="Picture 2" descr="COMPASS Title: White-ground jug, attributed to the Brygos Painter;Jug with a woman spinn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7" t="46580" r="25145" b="18037"/>
          <a:stretch/>
        </p:blipFill>
        <p:spPr bwMode="auto">
          <a:xfrm>
            <a:off x="4655840" y="1775931"/>
            <a:ext cx="2708593" cy="34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2566" y="1406599"/>
            <a:ext cx="280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	weaving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014" y="6201448"/>
            <a:ext cx="166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loomweight</a:t>
            </a:r>
            <a:endParaRPr lang="en-GB" sz="2400" dirty="0"/>
          </a:p>
        </p:txBody>
      </p:sp>
      <p:pic>
        <p:nvPicPr>
          <p:cNvPr id="20" name="Picture 5" descr="&#10;Epinetron.jpg                                                  000C681CMacintosh HD                   C2DA1BFD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007129"/>
            <a:ext cx="238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9519" y="1406599"/>
            <a:ext cx="256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</a:t>
            </a:r>
            <a:r>
              <a:rPr lang="en-GB" sz="2400" dirty="0" smtClean="0"/>
              <a:t>reparing </a:t>
            </a:r>
            <a:r>
              <a:rPr lang="en-GB" sz="2400" dirty="0"/>
              <a:t>the wool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8048" y="128804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spinning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3888" y="6279343"/>
            <a:ext cx="173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e</a:t>
            </a:r>
            <a:r>
              <a:rPr lang="en-GB" sz="2400" dirty="0" err="1" smtClean="0"/>
              <a:t>pinetron</a:t>
            </a:r>
            <a:r>
              <a:rPr lang="en-GB" sz="2400" dirty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5633" y="6315519"/>
            <a:ext cx="195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spindle whorl	</a:t>
            </a:r>
          </a:p>
        </p:txBody>
      </p:sp>
    </p:spTree>
    <p:extLst>
      <p:ext uri="{BB962C8B-B14F-4D97-AF65-F5344CB8AC3E}">
        <p14:creationId xmlns:p14="http://schemas.microsoft.com/office/powerpoint/2010/main" val="29242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Childcare</a:t>
            </a:r>
          </a:p>
        </p:txBody>
      </p:sp>
      <p:pic>
        <p:nvPicPr>
          <p:cNvPr id="5" name="Content Placeholder 3" descr="IMG_1137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rcRect l="14503" t="5563" r="16348" b="10001"/>
          <a:stretch/>
        </p:blipFill>
        <p:spPr>
          <a:xfrm>
            <a:off x="2567609" y="4727211"/>
            <a:ext cx="2295615" cy="2102336"/>
          </a:xfrm>
        </p:spPr>
      </p:pic>
      <p:pic>
        <p:nvPicPr>
          <p:cNvPr id="6" name="Picture 2" descr="Pottery: red-figured hydria (water-jar): a seated mother with nurse and bab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36612" r="18294" b="24055"/>
          <a:stretch/>
        </p:blipFill>
        <p:spPr bwMode="auto">
          <a:xfrm>
            <a:off x="1648985" y="1412777"/>
            <a:ext cx="3888432" cy="30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87322" y="1844825"/>
            <a:ext cx="4608512" cy="4144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4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Make-up and Jewellery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1624" y="1700809"/>
            <a:ext cx="6807200" cy="4525963"/>
          </a:xfrm>
        </p:spPr>
      </p:pic>
      <p:sp>
        <p:nvSpPr>
          <p:cNvPr id="2" name="Oval 1"/>
          <p:cNvSpPr/>
          <p:nvPr/>
        </p:nvSpPr>
        <p:spPr>
          <a:xfrm>
            <a:off x="4943872" y="2780928"/>
            <a:ext cx="3600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600056" y="4221088"/>
            <a:ext cx="3600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927648" y="306431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4232" y="46891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necklace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00056" y="2348880"/>
            <a:ext cx="1584176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18617" y="202571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Eros – god of love</a:t>
            </a:r>
          </a:p>
        </p:txBody>
      </p:sp>
    </p:spTree>
    <p:extLst>
      <p:ext uri="{BB962C8B-B14F-4D97-AF65-F5344CB8AC3E}">
        <p14:creationId xmlns:p14="http://schemas.microsoft.com/office/powerpoint/2010/main" val="2518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Reading and Music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7529" y="1556793"/>
            <a:ext cx="3450907" cy="4393133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1944" y="2348880"/>
            <a:ext cx="4743428" cy="30228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55640" y="3490989"/>
            <a:ext cx="6480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976320" y="3234502"/>
            <a:ext cx="1008112" cy="1120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919536" y="5394838"/>
            <a:ext cx="8496944" cy="3220711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Red-figure pottery </a:t>
            </a:r>
            <a:r>
              <a:rPr lang="en-US" sz="2400" dirty="0" err="1"/>
              <a:t>kalathos</a:t>
            </a:r>
            <a:r>
              <a:rPr lang="en-US" sz="2400" dirty="0"/>
              <a:t> (basket-shaped container)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Made in Athens c.440 BC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Height 15.2cm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6" name="Content Placeholder 5" descr="Kalathos.jpg                                                   000C4D38Macintosh HD                   C2DA1BFD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8599" y="1362390"/>
            <a:ext cx="4182315" cy="4032448"/>
          </a:xfrm>
        </p:spPr>
      </p:pic>
      <p:sp>
        <p:nvSpPr>
          <p:cNvPr id="2" name="TextBox 1"/>
          <p:cNvSpPr txBox="1"/>
          <p:nvPr/>
        </p:nvSpPr>
        <p:spPr>
          <a:xfrm>
            <a:off x="1631503" y="118302"/>
            <a:ext cx="798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</a:rPr>
              <a:t>Newcastle </a:t>
            </a:r>
            <a:r>
              <a:rPr lang="en-GB" sz="4400" dirty="0" err="1">
                <a:latin typeface="+mj-lt"/>
              </a:rPr>
              <a:t>Shefton</a:t>
            </a:r>
            <a:r>
              <a:rPr lang="en-GB" sz="4400" dirty="0">
                <a:latin typeface="+mj-lt"/>
              </a:rPr>
              <a:t> Collection 853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4" b="11481"/>
          <a:stretch/>
        </p:blipFill>
        <p:spPr>
          <a:xfrm>
            <a:off x="6168008" y="1437979"/>
            <a:ext cx="4248472" cy="39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a picture = Iconography</a:t>
            </a:r>
            <a:endParaRPr lang="en-GB" dirty="0"/>
          </a:p>
        </p:txBody>
      </p:sp>
      <p:pic>
        <p:nvPicPr>
          <p:cNvPr id="4" name="Picture 3" descr="drawing.jpg                                                    00000002LEXAR                          00000000:"/>
          <p:cNvPicPr>
            <a:picLocks noChangeAspect="1" noChangeArrowheads="1"/>
          </p:cNvPicPr>
          <p:nvPr/>
        </p:nvPicPr>
        <p:blipFill rotWithShape="1">
          <a:blip r:embed="rId2" cstate="print"/>
          <a:srcRect t="19173"/>
          <a:stretch/>
        </p:blipFill>
        <p:spPr bwMode="auto">
          <a:xfrm>
            <a:off x="2338442" y="1579419"/>
            <a:ext cx="7988424" cy="28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819636" y="2638093"/>
            <a:ext cx="792088" cy="11474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951459" y="2060848"/>
            <a:ext cx="1080121" cy="15818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P1271545.JPG                                                   00000024Untitled                       00000000: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28112"/>
          <a:stretch/>
        </p:blipFill>
        <p:spPr bwMode="auto">
          <a:xfrm>
            <a:off x="1919537" y="4959323"/>
            <a:ext cx="1584176" cy="16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P1261536.JPG                                                   000C7C38Macintosh HD                   C2DA1BFD:"/>
          <p:cNvPicPr>
            <a:picLocks noChangeAspect="1" noChangeArrowheads="1"/>
          </p:cNvPicPr>
          <p:nvPr/>
        </p:nvPicPr>
        <p:blipFill rotWithShape="1">
          <a:blip r:embed="rId4" cstate="print"/>
          <a:srcRect l="16113" t="-17239" r="34594" b="17239"/>
          <a:stretch/>
        </p:blipFill>
        <p:spPr bwMode="auto">
          <a:xfrm>
            <a:off x="3611725" y="4221088"/>
            <a:ext cx="1558589" cy="23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47928" y="5085184"/>
            <a:ext cx="487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Wool basket and small weaving frame</a:t>
            </a:r>
          </a:p>
        </p:txBody>
      </p:sp>
    </p:spTree>
    <p:extLst>
      <p:ext uri="{BB962C8B-B14F-4D97-AF65-F5344CB8AC3E}">
        <p14:creationId xmlns:p14="http://schemas.microsoft.com/office/powerpoint/2010/main" val="29777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drawing.jpg                                                    00000002LEXAR                          00000000: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2884"/>
          <a:stretch/>
        </p:blipFill>
        <p:spPr bwMode="auto">
          <a:xfrm>
            <a:off x="2279576" y="1468386"/>
            <a:ext cx="7772400" cy="262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8904312" y="1556792"/>
            <a:ext cx="72008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136357" y="1340768"/>
            <a:ext cx="72008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P1271547.JPG                                                   00000024Untitled                       00000000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0256" y="4077073"/>
            <a:ext cx="1992548" cy="1494411"/>
          </a:xfrm>
          <a:prstGeom prst="rect">
            <a:avLst/>
          </a:prstGeom>
        </p:spPr>
      </p:pic>
      <p:pic>
        <p:nvPicPr>
          <p:cNvPr id="8" name="Picture 7" descr="P1271548.JPG                                                   00000024Untitled                       00000000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512" y="4112815"/>
            <a:ext cx="2232248" cy="1674186"/>
          </a:xfrm>
          <a:prstGeom prst="rect">
            <a:avLst/>
          </a:prstGeom>
        </p:spPr>
      </p:pic>
      <p:pic>
        <p:nvPicPr>
          <p:cNvPr id="9" name="Picture 3" descr="&#10;img060.jpg                                                     00000002Untitled                       00000000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3" b="17923"/>
          <a:stretch/>
        </p:blipFill>
        <p:spPr>
          <a:xfrm>
            <a:off x="4655840" y="4112815"/>
            <a:ext cx="2819400" cy="2522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184" y="61653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Belts or hairbands</a:t>
            </a:r>
          </a:p>
        </p:txBody>
      </p:sp>
    </p:spTree>
    <p:extLst>
      <p:ext uri="{BB962C8B-B14F-4D97-AF65-F5344CB8AC3E}">
        <p14:creationId xmlns:p14="http://schemas.microsoft.com/office/powerpoint/2010/main" val="32151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Housework and Collecting Water</vt:lpstr>
      <vt:lpstr>Woolwork</vt:lpstr>
      <vt:lpstr>Childcare</vt:lpstr>
      <vt:lpstr>Make-up and Jewellery</vt:lpstr>
      <vt:lpstr>Reading and Music</vt:lpstr>
      <vt:lpstr>PowerPoint Presentation</vt:lpstr>
      <vt:lpstr>Reading a picture = Iconography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2</cp:revision>
  <dcterms:created xsi:type="dcterms:W3CDTF">2019-10-17T12:53:00Z</dcterms:created>
  <dcterms:modified xsi:type="dcterms:W3CDTF">2019-11-19T13:58:29Z</dcterms:modified>
</cp:coreProperties>
</file>